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notesSlides/notesSlide2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</p:sldIdLst>
  <p:sldSz cx="24384000" cy="13716000"/>
  <p:notesSz cx="6858000" cy="9144000"/>
  <p:embeddedFontLst>
    <p:embeddedFont>
      <p:font typeface="Helvetica" pitchFamily="34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Helvetica Neue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1NWrT0z3WOKd7FziXqgBz8Ch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CF8D8E0-2BC7-4117-A61E-615A9D3E1E56}">
  <a:tblStyle styleId="{2CF8D8E0-2BC7-4117-A61E-615A9D3E1E56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-234" y="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57" Type="http://schemas.openxmlformats.org/officeDocument/2006/relationships/theme" Target="theme/theme1.xml"/><Relationship Id="rId61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59" Type="http://schemas.openxmlformats.org/officeDocument/2006/relationships/customXml" Target="../customXml/item1.xml"/><Relationship Id="rId20" Type="http://schemas.openxmlformats.org/officeDocument/2006/relationships/slide" Target="slides/slide19.xml"/><Relationship Id="rId5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7338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52222b8f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d52222b8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52222b8ff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d52222b8f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52222b8ff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d52222b8f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52222b8ff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d52222b8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52222b8ff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d52222b8f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52222b8ff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52222b8f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2222b8ff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d52222b8f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2222b8ff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d52222b8f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52222b8ff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52222b8f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52222b8ff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d52222b8f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52222b8ff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d52222b8f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2222b8ff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52222b8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52222b8ff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d52222b8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52222b8ff_0_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d52222b8f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52222b8ff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d52222b8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2222b8ff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d52222b8f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52222b8ff_0_1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d52222b8f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52222b8ff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52222b8f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52222b8ff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d52222b8f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2222b8ff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52222b8f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52222b8f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d52222b8f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222b8ff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d52222b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52222b8f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d52222b8f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52222b8ff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d52222b8f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29292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>
            <a:spLocks noGrp="1"/>
          </p:cNvSpPr>
          <p:nvPr>
            <p:ph type="body" idx="1"/>
          </p:nvPr>
        </p:nvSpPr>
        <p:spPr>
          <a:xfrm>
            <a:off x="1676400" y="7550515"/>
            <a:ext cx="21031199" cy="221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609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Char char="•"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1676400" y="4488288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Helvetica Neue"/>
              <a:buNone/>
              <a:defRPr sz="8000" b="1" i="0" u="none" strike="noStrike" cap="none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1676400" y="10845298"/>
            <a:ext cx="21031199" cy="138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  <a:defRPr sz="8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body" idx="2"/>
          </p:nvPr>
        </p:nvSpPr>
        <p:spPr>
          <a:xfrm>
            <a:off x="1676400" y="7094538"/>
            <a:ext cx="21031199" cy="37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  <a:defRPr sz="12000" cap="none">
                <a:solidFill>
                  <a:srgbClr val="FFD966"/>
                </a:solidFill>
              </a:defRPr>
            </a:lvl1pPr>
            <a:lvl2pPr marL="914400" lvl="1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/>
          <p:nvPr/>
        </p:nvSpPr>
        <p:spPr>
          <a:xfrm>
            <a:off x="12129796" y="0"/>
            <a:ext cx="12254203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12129796" y="0"/>
            <a:ext cx="12254203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34" name="Google Shape;34;p24"/>
          <p:cNvSpPr/>
          <p:nvPr/>
        </p:nvSpPr>
        <p:spPr>
          <a:xfrm>
            <a:off x="1752108" y="5586815"/>
            <a:ext cx="897359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" name="Google Shape;35;p24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Content Slide">
  <p:cSld name="Small Content Slide">
    <p:bg>
      <p:bgPr>
        <a:solidFill>
          <a:srgbClr val="F3F3F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/>
          <p:nvPr/>
        </p:nvSpPr>
        <p:spPr>
          <a:xfrm>
            <a:off x="2154252" y="0"/>
            <a:ext cx="8364042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25"/>
          <p:cNvSpPr/>
          <p:nvPr/>
        </p:nvSpPr>
        <p:spPr>
          <a:xfrm>
            <a:off x="2869459" y="4420829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2869459" y="2178424"/>
            <a:ext cx="7008270" cy="20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 b="1" cap="none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2869460" y="4719918"/>
            <a:ext cx="7008270" cy="899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25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1757270" y="11032375"/>
            <a:ext cx="2626729" cy="2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TypeA">
  <p:cSld name="Big Picture TypeA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/>
          <p:nvPr/>
        </p:nvSpPr>
        <p:spPr>
          <a:xfrm>
            <a:off x="1400175" y="-1"/>
            <a:ext cx="7765125" cy="13716002"/>
          </a:xfrm>
          <a:prstGeom prst="rect">
            <a:avLst/>
          </a:prstGeom>
          <a:solidFill>
            <a:srgbClr val="FFD966">
              <a:alpha val="76862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" name="Google Shape;46;p26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3969372" y="386276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2003755" y="4183930"/>
            <a:ext cx="6557962" cy="91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 cap="none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TypeB">
  <p:cSld name="Big Picture TypeB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/>
          <p:nvPr/>
        </p:nvSpPr>
        <p:spPr>
          <a:xfrm rot="10800000" flipH="1">
            <a:off x="3" y="0"/>
            <a:ext cx="15079790" cy="13716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27"/>
          <p:cNvSpPr/>
          <p:nvPr/>
        </p:nvSpPr>
        <p:spPr>
          <a:xfrm rot="10800000" flipH="1">
            <a:off x="1" y="0"/>
            <a:ext cx="14185970" cy="13716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756714" y="4841453"/>
            <a:ext cx="7008270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27"/>
          <p:cNvPicPr preferRelativeResize="0"/>
          <p:nvPr/>
        </p:nvPicPr>
        <p:blipFill rotWithShape="1">
          <a:blip r:embed="rId2">
            <a:alphaModFix/>
          </a:blip>
          <a:srcRect l="16436" t="8536" r="16029" b="30822"/>
          <a:stretch/>
        </p:blipFill>
        <p:spPr>
          <a:xfrm>
            <a:off x="2910162" y="387999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7"/>
          <p:cNvSpPr txBox="1">
            <a:spLocks noGrp="1"/>
          </p:cNvSpPr>
          <p:nvPr>
            <p:ph type="title"/>
          </p:nvPr>
        </p:nvSpPr>
        <p:spPr>
          <a:xfrm>
            <a:off x="756714" y="387999"/>
            <a:ext cx="9395380" cy="436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body" idx="1"/>
          </p:nvPr>
        </p:nvSpPr>
        <p:spPr>
          <a:xfrm>
            <a:off x="756714" y="5233467"/>
            <a:ext cx="9045575" cy="80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Helvetica Neue"/>
              <a:buNone/>
              <a:defRPr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52222b8ff_0_0"/>
          <p:cNvSpPr txBox="1">
            <a:spLocks noGrp="1"/>
          </p:cNvSpPr>
          <p:nvPr>
            <p:ph type="body" idx="1"/>
          </p:nvPr>
        </p:nvSpPr>
        <p:spPr>
          <a:xfrm>
            <a:off x="1676400" y="10845298"/>
            <a:ext cx="21031200" cy="1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Font typeface="Arial"/>
              <a:buNone/>
            </a:pPr>
            <a:r>
              <a:rPr lang="en-US"/>
              <a:t>Simple Puzzle Game</a:t>
            </a:r>
            <a:endParaRPr/>
          </a:p>
        </p:txBody>
      </p:sp>
      <p:sp>
        <p:nvSpPr>
          <p:cNvPr id="201" name="Google Shape;201;gd52222b8ff_0_0"/>
          <p:cNvSpPr txBox="1">
            <a:spLocks noGrp="1"/>
          </p:cNvSpPr>
          <p:nvPr>
            <p:ph type="body" idx="2"/>
          </p:nvPr>
        </p:nvSpPr>
        <p:spPr>
          <a:xfrm>
            <a:off x="1676400" y="7094538"/>
            <a:ext cx="21031200" cy="29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2000"/>
              <a:buNone/>
            </a:pPr>
            <a:r>
              <a:rPr lang="tr-TR" dirty="0" err="1" smtClean="0"/>
              <a:t>Labwork</a:t>
            </a:r>
            <a:r>
              <a:rPr lang="tr-TR" dirty="0" smtClean="0"/>
              <a:t> </a:t>
            </a:r>
            <a:r>
              <a:rPr lang="en-US" dirty="0" smtClean="0"/>
              <a:t>#</a:t>
            </a:r>
            <a:r>
              <a:rPr lang="tr-TR" dirty="0" smtClean="0"/>
              <a:t>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2222b8ff_0_5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PUZZLEBLOCKGRID</a:t>
            </a:r>
            <a:endParaRPr/>
          </a:p>
        </p:txBody>
      </p:sp>
      <p:sp>
        <p:nvSpPr>
          <p:cNvPr id="264" name="Google Shape;264;gd52222b8ff_0_54"/>
          <p:cNvSpPr txBox="1">
            <a:spLocks noGrp="1"/>
          </p:cNvSpPr>
          <p:nvPr>
            <p:ph type="body" idx="2"/>
          </p:nvPr>
        </p:nvSpPr>
        <p:spPr>
          <a:xfrm>
            <a:off x="1680124" y="6053049"/>
            <a:ext cx="90456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RandomizeBlocks </a:t>
            </a:r>
            <a:r>
              <a:rPr lang="en-US" sz="2800"/>
              <a:t>function.</a:t>
            </a: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265" name="Google Shape;265;gd52222b8ff_0_54"/>
          <p:cNvPicPr preferRelativeResize="0"/>
          <p:nvPr/>
        </p:nvPicPr>
        <p:blipFill rotWithShape="1">
          <a:blip r:embed="rId3">
            <a:alphaModFix/>
          </a:blip>
          <a:srcRect l="14674" t="30657" r="6217" b="32701"/>
          <a:stretch/>
        </p:blipFill>
        <p:spPr>
          <a:xfrm>
            <a:off x="-1" y="7443895"/>
            <a:ext cx="24384000" cy="616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52222b8ff_0_60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PUZZLEBLOCKGRID</a:t>
            </a:r>
            <a:endParaRPr/>
          </a:p>
        </p:txBody>
      </p:sp>
      <p:sp>
        <p:nvSpPr>
          <p:cNvPr id="271" name="Google Shape;271;gd52222b8ff_0_60"/>
          <p:cNvSpPr txBox="1">
            <a:spLocks noGrp="1"/>
          </p:cNvSpPr>
          <p:nvPr>
            <p:ph type="body" idx="2"/>
          </p:nvPr>
        </p:nvSpPr>
        <p:spPr>
          <a:xfrm>
            <a:off x="12734568" y="158435"/>
            <a:ext cx="9045600" cy="4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CheckSolution </a:t>
            </a:r>
            <a:r>
              <a:rPr lang="en-US" sz="2800"/>
              <a:t>function.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This function return an integer array for the blocks to be broken.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This function will check possible solutions whenever a player clicks on the blocks.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For start make the CheckRows and CheckCols functions and leave them empty.</a:t>
            </a:r>
            <a:endParaRPr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272" name="Google Shape;272;gd52222b8ff_0_60"/>
          <p:cNvPicPr preferRelativeResize="0"/>
          <p:nvPr/>
        </p:nvPicPr>
        <p:blipFill rotWithShape="1">
          <a:blip r:embed="rId3">
            <a:alphaModFix/>
          </a:blip>
          <a:srcRect l="15568" t="13199" r="143" b="19077"/>
          <a:stretch/>
        </p:blipFill>
        <p:spPr>
          <a:xfrm>
            <a:off x="6368143" y="5814979"/>
            <a:ext cx="18015859" cy="790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52222b8ff_0_6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/>
              <a:t>PUZZLEBLOCKGRID</a:t>
            </a:r>
            <a:endParaRPr sz="4800"/>
          </a:p>
        </p:txBody>
      </p:sp>
      <p:sp>
        <p:nvSpPr>
          <p:cNvPr id="278" name="Google Shape;278;gd52222b8ff_0_66"/>
          <p:cNvSpPr txBox="1">
            <a:spLocks noGrp="1"/>
          </p:cNvSpPr>
          <p:nvPr>
            <p:ph type="body" idx="2"/>
          </p:nvPr>
        </p:nvSpPr>
        <p:spPr>
          <a:xfrm>
            <a:off x="12473310" y="240078"/>
            <a:ext cx="90456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a debug Enter key event for regenerating puzzle block types.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Right Clicking will also clear the selection on the blocks.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an Integer variable named </a:t>
            </a:r>
            <a:r>
              <a:rPr lang="en-US" sz="2800" b="1"/>
              <a:t>NumActiveBlocks </a:t>
            </a:r>
            <a:r>
              <a:rPr lang="en-US" sz="2800"/>
              <a:t>to hold the number of selected blocks.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Also add custom event </a:t>
            </a:r>
            <a:r>
              <a:rPr lang="en-US" sz="2800" b="1"/>
              <a:t>ClearActiveBlocks</a:t>
            </a:r>
            <a:r>
              <a:rPr lang="en-US" sz="2800"/>
              <a:t> and connect it to Right Mouse Click as well.</a:t>
            </a: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279" name="Google Shape;279;gd52222b8ff_0_66"/>
          <p:cNvPicPr preferRelativeResize="0"/>
          <p:nvPr/>
        </p:nvPicPr>
        <p:blipFill rotWithShape="1">
          <a:blip r:embed="rId3">
            <a:alphaModFix/>
          </a:blip>
          <a:srcRect l="15835" t="13358" r="16665" b="19409"/>
          <a:stretch/>
        </p:blipFill>
        <p:spPr>
          <a:xfrm>
            <a:off x="9728451" y="5763987"/>
            <a:ext cx="14627064" cy="795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52222b8ff_0_72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ARRAY SLOTS</a:t>
            </a:r>
            <a:endParaRPr sz="4400"/>
          </a:p>
        </p:txBody>
      </p:sp>
      <p:sp>
        <p:nvSpPr>
          <p:cNvPr id="285" name="Google Shape;285;gd52222b8ff_0_72"/>
          <p:cNvSpPr txBox="1">
            <a:spLocks noGrp="1"/>
          </p:cNvSpPr>
          <p:nvPr>
            <p:ph type="body" idx="2"/>
          </p:nvPr>
        </p:nvSpPr>
        <p:spPr>
          <a:xfrm>
            <a:off x="2812211" y="4846320"/>
            <a:ext cx="7067400" cy="8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is how the BlockGrids are stored in Blocks Array of PuzzleBlockGrid.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286" name="Google Shape;286;gd52222b8ff_0_72"/>
          <p:cNvPicPr preferRelativeResize="0"/>
          <p:nvPr/>
        </p:nvPicPr>
        <p:blipFill rotWithShape="1">
          <a:blip r:embed="rId3">
            <a:alphaModFix/>
          </a:blip>
          <a:srcRect l="20832" t="10744" r="33632" b="36092"/>
          <a:stretch/>
        </p:blipFill>
        <p:spPr>
          <a:xfrm>
            <a:off x="10701160" y="1796143"/>
            <a:ext cx="13682842" cy="8719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d52222b8ff_0_72"/>
          <p:cNvSpPr/>
          <p:nvPr/>
        </p:nvSpPr>
        <p:spPr>
          <a:xfrm>
            <a:off x="13601698" y="2514600"/>
            <a:ext cx="587700" cy="7625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46C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gd52222b8ff_0_72"/>
          <p:cNvSpPr/>
          <p:nvPr/>
        </p:nvSpPr>
        <p:spPr>
          <a:xfrm>
            <a:off x="14581414" y="10711543"/>
            <a:ext cx="7952100" cy="55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46C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gd52222b8ff_0_72"/>
          <p:cNvSpPr txBox="1"/>
          <p:nvPr/>
        </p:nvSpPr>
        <p:spPr>
          <a:xfrm>
            <a:off x="11495314" y="5465547"/>
            <a:ext cx="21063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(0-3)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gd52222b8ff_0_72"/>
          <p:cNvSpPr txBox="1"/>
          <p:nvPr/>
        </p:nvSpPr>
        <p:spPr>
          <a:xfrm>
            <a:off x="15757070" y="11462656"/>
            <a:ext cx="349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Cols (0-3)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91" name="Google Shape;291;gd52222b8ff_0_72"/>
          <p:cNvGraphicFramePr/>
          <p:nvPr/>
        </p:nvGraphicFramePr>
        <p:xfrm>
          <a:off x="3020787" y="6090555"/>
          <a:ext cx="5992575" cy="7168150"/>
        </p:xfrm>
        <a:graphic>
          <a:graphicData uri="http://schemas.openxmlformats.org/drawingml/2006/table">
            <a:tbl>
              <a:tblPr firstRow="1" bandRow="1">
                <a:noFill/>
                <a:tableStyleId>{2CF8D8E0-2BC7-4117-A61E-615A9D3E1E56}</a:tableStyleId>
              </a:tblPr>
              <a:tblGrid>
                <a:gridCol w="1997525"/>
                <a:gridCol w="1997525"/>
                <a:gridCol w="1997525"/>
              </a:tblGrid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Col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Row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Array Index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  <a:tr h="65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52222b8ff_0_83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CHECK ROWS (1/5)</a:t>
            </a:r>
            <a:endParaRPr sz="4400"/>
          </a:p>
        </p:txBody>
      </p:sp>
      <p:sp>
        <p:nvSpPr>
          <p:cNvPr id="297" name="Google Shape;297;gd52222b8ff_0_83"/>
          <p:cNvSpPr txBox="1">
            <a:spLocks noGrp="1"/>
          </p:cNvSpPr>
          <p:nvPr>
            <p:ph type="body" idx="2"/>
          </p:nvPr>
        </p:nvSpPr>
        <p:spPr>
          <a:xfrm>
            <a:off x="2812211" y="4846320"/>
            <a:ext cx="7067400" cy="8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We will start checking each row for a solution. So the order will be like: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For Row 0:</a:t>
            </a:r>
            <a:endParaRPr/>
          </a:p>
          <a:p>
            <a:pPr marL="514350" lvl="0" indent="-47434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-US" sz="2800"/>
              <a:t>Cols (0,1,2)</a:t>
            </a:r>
            <a:endParaRPr/>
          </a:p>
          <a:p>
            <a:pPr marL="514350" lvl="0" indent="-47434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-US" sz="2800"/>
              <a:t>Cols (1,2,3)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For Row 1:</a:t>
            </a:r>
            <a:endParaRPr/>
          </a:p>
          <a:p>
            <a:pPr marL="514350" lvl="0" indent="-47434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2800"/>
              <a:t>Cols (0,1,2)</a:t>
            </a:r>
            <a:endParaRPr/>
          </a:p>
          <a:p>
            <a:pPr marL="514350" lvl="0" indent="-47434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2800"/>
              <a:t>Cols (1,2,3)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… etc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Rows will be increasing from 0 to 3.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(= from 0 to Size-1)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For every row, cols will be check from 0 to 1. (= from 0 to Size-3)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Size = 4!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</p:txBody>
      </p:sp>
      <p:pic>
        <p:nvPicPr>
          <p:cNvPr id="298" name="Google Shape;298;gd52222b8ff_0_83"/>
          <p:cNvPicPr preferRelativeResize="0"/>
          <p:nvPr/>
        </p:nvPicPr>
        <p:blipFill rotWithShape="1">
          <a:blip r:embed="rId3">
            <a:alphaModFix/>
          </a:blip>
          <a:srcRect l="28780" b="19575"/>
          <a:stretch/>
        </p:blipFill>
        <p:spPr>
          <a:xfrm>
            <a:off x="10617494" y="6399"/>
            <a:ext cx="13766506" cy="848541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d52222b8ff_0_83"/>
          <p:cNvSpPr txBox="1"/>
          <p:nvPr/>
        </p:nvSpPr>
        <p:spPr>
          <a:xfrm>
            <a:off x="10617494" y="8719457"/>
            <a:ext cx="10642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CheckRows() return an Integer array and a Boolean.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List of array indices containing the blocks to be destroyed.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integer values are direct indices to </a:t>
            </a:r>
            <a:r>
              <a:rPr lang="en-US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Blocks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Did we find a solution?</a:t>
            </a:r>
            <a:endParaRPr sz="2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52222b8ff_0_90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CHECK ROWS (2/5)</a:t>
            </a:r>
            <a:endParaRPr sz="4400"/>
          </a:p>
        </p:txBody>
      </p:sp>
      <p:sp>
        <p:nvSpPr>
          <p:cNvPr id="305" name="Google Shape;305;gd52222b8ff_0_90"/>
          <p:cNvSpPr txBox="1">
            <a:spLocks noGrp="1"/>
          </p:cNvSpPr>
          <p:nvPr>
            <p:ph type="body" idx="2"/>
          </p:nvPr>
        </p:nvSpPr>
        <p:spPr>
          <a:xfrm>
            <a:off x="2812211" y="4846320"/>
            <a:ext cx="7067400" cy="8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Add to Local Variables to CheckRows:</a:t>
            </a:r>
            <a:endParaRPr/>
          </a:p>
          <a:p>
            <a:pPr marL="1203325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ActiveRow and ActiveCol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Add the 2</a:t>
            </a:r>
            <a:r>
              <a:rPr lang="en-US" sz="2800" baseline="30000"/>
              <a:t>nd</a:t>
            </a:r>
            <a:r>
              <a:rPr lang="en-US" sz="2800"/>
              <a:t> inner loop for interating Coloumns from 0 to Size-3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Add CheckBlock to check the contents of the blocks at the corresponding [Row,Col] pair.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Set ActiveCol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306" name="Google Shape;306;gd52222b8ff_0_90"/>
          <p:cNvPicPr preferRelativeResize="0"/>
          <p:nvPr/>
        </p:nvPicPr>
        <p:blipFill rotWithShape="1">
          <a:blip r:embed="rId3">
            <a:alphaModFix/>
          </a:blip>
          <a:srcRect t="13359" r="25953"/>
          <a:stretch/>
        </p:blipFill>
        <p:spPr>
          <a:xfrm>
            <a:off x="10842171" y="0"/>
            <a:ext cx="13541827" cy="86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52222b8ff_0_96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CHECKBLOCK(3/5)</a:t>
            </a:r>
            <a:endParaRPr sz="4400"/>
          </a:p>
        </p:txBody>
      </p:sp>
      <p:sp>
        <p:nvSpPr>
          <p:cNvPr id="312" name="Google Shape;312;gd52222b8ff_0_96"/>
          <p:cNvSpPr txBox="1">
            <a:spLocks noGrp="1"/>
          </p:cNvSpPr>
          <p:nvPr>
            <p:ph type="body" idx="2"/>
          </p:nvPr>
        </p:nvSpPr>
        <p:spPr>
          <a:xfrm>
            <a:off x="10600939" y="225334"/>
            <a:ext cx="13451100" cy="4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10000"/>
          </a:bodyPr>
          <a:lstStyle/>
          <a:p>
            <a:pPr marL="457200" lvl="0" indent="-390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2800"/>
              <a:t>Add function: </a:t>
            </a:r>
            <a:r>
              <a:rPr lang="en-US" sz="2800" b="1"/>
              <a:t>CheckBlock(Col,Row,Type)</a:t>
            </a:r>
            <a:endParaRPr sz="2800"/>
          </a:p>
          <a:p>
            <a:pPr marL="4572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2800"/>
              <a:t>Add local variable </a:t>
            </a:r>
            <a:r>
              <a:rPr lang="en-US" sz="2800" b="1"/>
              <a:t>Array Index.</a:t>
            </a:r>
            <a:endParaRPr sz="2800"/>
          </a:p>
          <a:p>
            <a:pPr marL="4572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2800"/>
              <a:t>Compute arrayIndex which directly shows the index of [Col,Row] pair.</a:t>
            </a:r>
            <a:endParaRPr/>
          </a:p>
          <a:p>
            <a:pPr marL="4572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2800"/>
              <a:t>Type parameter is the blocktype of the block. For negative values the type check is ignored. (First time only)</a:t>
            </a:r>
            <a:endParaRPr/>
          </a:p>
          <a:p>
            <a:pPr marL="4572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2800"/>
              <a:t>You get access input parameter of a function by using a getter which can be accessed from the blueprints context menu.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/>
          </a:p>
        </p:txBody>
      </p:sp>
      <p:pic>
        <p:nvPicPr>
          <p:cNvPr id="313" name="Google Shape;313;gd52222b8ff_0_96"/>
          <p:cNvPicPr preferRelativeResize="0"/>
          <p:nvPr/>
        </p:nvPicPr>
        <p:blipFill rotWithShape="1">
          <a:blip r:embed="rId3">
            <a:alphaModFix/>
          </a:blip>
          <a:srcRect r="17184" b="16673"/>
          <a:stretch/>
        </p:blipFill>
        <p:spPr>
          <a:xfrm>
            <a:off x="4529958" y="4815051"/>
            <a:ext cx="15145406" cy="83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52222b8ff_0_102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CHECK ROWS (4/5)</a:t>
            </a:r>
            <a:endParaRPr sz="4400"/>
          </a:p>
        </p:txBody>
      </p:sp>
      <p:sp>
        <p:nvSpPr>
          <p:cNvPr id="319" name="Google Shape;319;gd52222b8ff_0_102"/>
          <p:cNvSpPr txBox="1">
            <a:spLocks noGrp="1"/>
          </p:cNvSpPr>
          <p:nvPr>
            <p:ph type="body" idx="2"/>
          </p:nvPr>
        </p:nvSpPr>
        <p:spPr>
          <a:xfrm>
            <a:off x="10666254" y="0"/>
            <a:ext cx="13717800" cy="51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If the first [Row,Col] is not empty then get the blocktype and check for [Row,Col+1] and [Row,Col+2]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Beware! First CheckBlock has an input Type values as -1 to skip the BlockType check in the node.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320" name="Google Shape;320;gd52222b8ff_0_102"/>
          <p:cNvPicPr preferRelativeResize="0"/>
          <p:nvPr/>
        </p:nvPicPr>
        <p:blipFill rotWithShape="1">
          <a:blip r:embed="rId3">
            <a:alphaModFix/>
          </a:blip>
          <a:srcRect l="16278" t="10084" r="4701" b="19740"/>
          <a:stretch/>
        </p:blipFill>
        <p:spPr>
          <a:xfrm>
            <a:off x="6665785" y="5127171"/>
            <a:ext cx="17718216" cy="858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52222b8ff_0_108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CHECK ROWS (5/5)</a:t>
            </a:r>
            <a:endParaRPr sz="4400"/>
          </a:p>
        </p:txBody>
      </p:sp>
      <p:sp>
        <p:nvSpPr>
          <p:cNvPr id="326" name="Google Shape;326;gd52222b8ff_0_108"/>
          <p:cNvSpPr txBox="1">
            <a:spLocks noGrp="1"/>
          </p:cNvSpPr>
          <p:nvPr>
            <p:ph type="body" idx="2"/>
          </p:nvPr>
        </p:nvSpPr>
        <p:spPr>
          <a:xfrm>
            <a:off x="10666254" y="0"/>
            <a:ext cx="13717800" cy="51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If all success then put all array indices into an array as pass as the output.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New Node: MakeArray which is used to build an array on the fly.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327" name="Google Shape;327;gd52222b8ff_0_108"/>
          <p:cNvPicPr preferRelativeResize="0"/>
          <p:nvPr/>
        </p:nvPicPr>
        <p:blipFill rotWithShape="1">
          <a:blip r:embed="rId3">
            <a:alphaModFix/>
          </a:blip>
          <a:srcRect l="16014" t="10578" r="21843" b="19735"/>
          <a:stretch/>
        </p:blipFill>
        <p:spPr>
          <a:xfrm>
            <a:off x="10256955" y="5069274"/>
            <a:ext cx="14127043" cy="86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52222b8ff_0_114"/>
          <p:cNvSpPr txBox="1">
            <a:spLocks noGrp="1"/>
          </p:cNvSpPr>
          <p:nvPr>
            <p:ph type="body" idx="1"/>
          </p:nvPr>
        </p:nvSpPr>
        <p:spPr>
          <a:xfrm>
            <a:off x="2706624" y="2178424"/>
            <a:ext cx="75504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CHECK COLS</a:t>
            </a:r>
            <a:endParaRPr sz="4400"/>
          </a:p>
        </p:txBody>
      </p:sp>
      <p:sp>
        <p:nvSpPr>
          <p:cNvPr id="333" name="Google Shape;333;gd52222b8ff_0_114"/>
          <p:cNvSpPr txBox="1">
            <a:spLocks noGrp="1"/>
          </p:cNvSpPr>
          <p:nvPr>
            <p:ph type="body" idx="2"/>
          </p:nvPr>
        </p:nvSpPr>
        <p:spPr>
          <a:xfrm>
            <a:off x="10731568" y="225334"/>
            <a:ext cx="13500000" cy="4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Make a copy of the function CheckRows and rename it to </a:t>
            </a:r>
            <a:r>
              <a:rPr lang="en-US" sz="2800" b="1"/>
              <a:t>CheckCols.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This function does the same as CheckRows but it swaps the usages of ActiveCol and ActiveRows.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</a:pPr>
            <a:r>
              <a:rPr lang="en-US" sz="2800"/>
              <a:t>The the necessary changes to the rest of the function. (Not included in the following slides.)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334" name="Google Shape;334;gd52222b8ff_0_114"/>
          <p:cNvPicPr preferRelativeResize="0"/>
          <p:nvPr/>
        </p:nvPicPr>
        <p:blipFill rotWithShape="1">
          <a:blip r:embed="rId3">
            <a:alphaModFix/>
          </a:blip>
          <a:srcRect l="15741" t="16628" r="7471" b="19903"/>
          <a:stretch/>
        </p:blipFill>
        <p:spPr>
          <a:xfrm>
            <a:off x="4767833" y="4865915"/>
            <a:ext cx="19616165" cy="885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52222b8ff_0_5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GAME CLASSES</a:t>
            </a:r>
            <a:endParaRPr/>
          </a:p>
        </p:txBody>
      </p:sp>
      <p:sp>
        <p:nvSpPr>
          <p:cNvPr id="207" name="Google Shape;207;gd52222b8ff_0_5"/>
          <p:cNvSpPr txBox="1">
            <a:spLocks noGrp="1"/>
          </p:cNvSpPr>
          <p:nvPr>
            <p:ph type="body" idx="2"/>
          </p:nvPr>
        </p:nvSpPr>
        <p:spPr>
          <a:xfrm>
            <a:off x="1679575" y="5943600"/>
            <a:ext cx="9045600" cy="80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game created in this lecture is based on the Puzzle Game template. The game uses four main Blueprint classes: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PuzzlePlayerCharacter</a:t>
            </a:r>
            <a:r>
              <a:rPr lang="en-US" sz="2800"/>
              <a:t>: A Pawn subclass that represents the player and is part of the Third Person template. This class is assigned to the </a:t>
            </a:r>
            <a:r>
              <a:rPr lang="en-US" sz="2800" b="1"/>
              <a:t>Default Pawn Class</a:t>
            </a:r>
            <a:r>
              <a:rPr lang="en-US" sz="2800"/>
              <a:t> parameter of the Game Mode. Under </a:t>
            </a:r>
            <a:r>
              <a:rPr lang="en-US" sz="2800" b="1"/>
              <a:t>CharacterMovement</a:t>
            </a:r>
            <a:r>
              <a:rPr lang="en-US" sz="2800"/>
              <a:t> component </a:t>
            </a:r>
            <a:r>
              <a:rPr lang="en-US" sz="2800" b="1"/>
              <a:t>GravityScale </a:t>
            </a:r>
            <a:r>
              <a:rPr lang="en-US" sz="2800"/>
              <a:t>is 0.0. So the player never falls on the ground.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PuzzleBlockGrid</a:t>
            </a:r>
            <a:r>
              <a:rPr lang="en-US" sz="2800"/>
              <a:t>: An Actor class that is responsible to generate and destroy all puzzle blocks.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PuzzleBlock</a:t>
            </a:r>
            <a:r>
              <a:rPr lang="en-US" sz="2800"/>
              <a:t>: Respresents one puzzle block with a different material / shape on it.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/>
              <a:t>PuzzlePlayerController:</a:t>
            </a:r>
            <a:r>
              <a:rPr lang="en-US" sz="2800"/>
              <a:t>Used to enable mouse click and hover events.</a:t>
            </a:r>
            <a:endParaRPr sz="2800" b="1"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208" name="Google Shape;208;gd52222b8ff_0_5"/>
          <p:cNvPicPr preferRelativeResize="0"/>
          <p:nvPr/>
        </p:nvPicPr>
        <p:blipFill rotWithShape="1">
          <a:blip r:embed="rId3">
            <a:alphaModFix/>
          </a:blip>
          <a:srcRect l="20478" t="11230" r="26931" b="35441"/>
          <a:stretch/>
        </p:blipFill>
        <p:spPr>
          <a:xfrm>
            <a:off x="12081824" y="3820886"/>
            <a:ext cx="12302174" cy="680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52222b8ff_0_120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PUZZLEBLOCKGRID </a:t>
            </a:r>
            <a:br>
              <a:rPr lang="en-US"/>
            </a:br>
            <a:r>
              <a:rPr lang="en-US"/>
              <a:t>BLOCKSELECTED (1/3)</a:t>
            </a:r>
            <a:endParaRPr/>
          </a:p>
        </p:txBody>
      </p:sp>
      <p:sp>
        <p:nvSpPr>
          <p:cNvPr id="340" name="Google Shape;340;gd52222b8ff_0_120"/>
          <p:cNvSpPr txBox="1">
            <a:spLocks noGrp="1"/>
          </p:cNvSpPr>
          <p:nvPr>
            <p:ph type="body" idx="2"/>
          </p:nvPr>
        </p:nvSpPr>
        <p:spPr>
          <a:xfrm>
            <a:off x="12375338" y="403363"/>
            <a:ext cx="11562300" cy="5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Custom Event: BlockSelected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an input variable of type PuzzleBlock object referance named </a:t>
            </a:r>
            <a:r>
              <a:rPr lang="en-US" sz="2800" b="1"/>
              <a:t>Block.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Once BlockSelected called, it check for the solution if </a:t>
            </a:r>
            <a:r>
              <a:rPr lang="en-US" sz="2800" b="1"/>
              <a:t>NumActiveBlocks</a:t>
            </a:r>
            <a:r>
              <a:rPr lang="en-US" sz="2800"/>
              <a:t> have reached 3.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If not Selection of blocks will be enabled again. (Because DoOnce node would blok selecting again it if a group block breaking happens.)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Note: </a:t>
            </a:r>
            <a:r>
              <a:rPr lang="en-US" sz="2800" b="1"/>
              <a:t>++</a:t>
            </a:r>
            <a:r>
              <a:rPr lang="en-US" sz="2800"/>
              <a:t> is </a:t>
            </a:r>
            <a:r>
              <a:rPr lang="en-US" sz="2800" b="1"/>
              <a:t>IncreamentInt</a:t>
            </a:r>
            <a:r>
              <a:rPr lang="en-US" sz="2800"/>
              <a:t> node.</a:t>
            </a: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341" name="Google Shape;341;gd52222b8ff_0_120"/>
          <p:cNvPicPr preferRelativeResize="0"/>
          <p:nvPr/>
        </p:nvPicPr>
        <p:blipFill rotWithShape="1">
          <a:blip r:embed="rId3">
            <a:alphaModFix/>
          </a:blip>
          <a:srcRect l="16100" t="13521" b="19575"/>
          <a:stretch/>
        </p:blipFill>
        <p:spPr>
          <a:xfrm>
            <a:off x="6221186" y="5810441"/>
            <a:ext cx="18162816" cy="790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52222b8ff_0_12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PUZZLEBLOCKGRID </a:t>
            </a:r>
            <a:br>
              <a:rPr lang="en-US"/>
            </a:br>
            <a:r>
              <a:rPr lang="en-US"/>
              <a:t>BLOCKSELECTED (2/3)</a:t>
            </a:r>
            <a:endParaRPr/>
          </a:p>
        </p:txBody>
      </p:sp>
      <p:sp>
        <p:nvSpPr>
          <p:cNvPr id="347" name="Google Shape;347;gd52222b8ff_0_126"/>
          <p:cNvSpPr txBox="1">
            <a:spLocks noGrp="1"/>
          </p:cNvSpPr>
          <p:nvPr>
            <p:ph type="body" idx="2"/>
          </p:nvPr>
        </p:nvSpPr>
        <p:spPr>
          <a:xfrm>
            <a:off x="12375338" y="403362"/>
            <a:ext cx="11693100" cy="4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When selected blocks reach 3, then we check for the solution.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If there is a solution then out Array size will be greater than 0 (Size will be always 3 is our case.)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If the array is zero than there is no solution, thus we can re-enable selection of blocks.(Make Blocks Selectable retriggers Reset of DoOnce node.)</a:t>
            </a: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348" name="Google Shape;348;gd52222b8ff_0_126"/>
          <p:cNvPicPr preferRelativeResize="0"/>
          <p:nvPr/>
        </p:nvPicPr>
        <p:blipFill rotWithShape="1">
          <a:blip r:embed="rId3">
            <a:alphaModFix/>
          </a:blip>
          <a:srcRect l="15658" t="10248" r="12646" b="19413"/>
          <a:stretch/>
        </p:blipFill>
        <p:spPr>
          <a:xfrm>
            <a:off x="9764487" y="5887367"/>
            <a:ext cx="14619514" cy="7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52222b8ff_0_132"/>
          <p:cNvSpPr txBox="1">
            <a:spLocks noGrp="1"/>
          </p:cNvSpPr>
          <p:nvPr>
            <p:ph type="title"/>
          </p:nvPr>
        </p:nvSpPr>
        <p:spPr>
          <a:xfrm>
            <a:off x="634549" y="403363"/>
            <a:ext cx="33171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/>
              <a:t>PUZZLEBLOCKGRID </a:t>
            </a:r>
            <a:br>
              <a:rPr lang="en-US" sz="2400"/>
            </a:br>
            <a:r>
              <a:rPr lang="en-US" sz="2400"/>
              <a:t>BLOCKSELECTED (3/3)</a:t>
            </a:r>
            <a:endParaRPr sz="2400"/>
          </a:p>
        </p:txBody>
      </p:sp>
      <p:sp>
        <p:nvSpPr>
          <p:cNvPr id="354" name="Google Shape;354;gd52222b8ff_0_132"/>
          <p:cNvSpPr txBox="1">
            <a:spLocks noGrp="1"/>
          </p:cNvSpPr>
          <p:nvPr>
            <p:ph type="body" idx="2"/>
          </p:nvPr>
        </p:nvSpPr>
        <p:spPr>
          <a:xfrm>
            <a:off x="12375338" y="403363"/>
            <a:ext cx="1169310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Here we create new blocks, break selected ones (Break like destructible mesh)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And start a popping-up animation.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When the animation ends, blocks became selectable again.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Consider using </a:t>
            </a:r>
            <a:r>
              <a:rPr lang="en-US" sz="2800" b="1"/>
              <a:t>DestroyActor</a:t>
            </a:r>
            <a:r>
              <a:rPr lang="en-US" sz="2800"/>
              <a:t> instead of </a:t>
            </a:r>
            <a:r>
              <a:rPr lang="en-US" sz="2800" b="1"/>
              <a:t>BreakBlock</a:t>
            </a:r>
            <a:r>
              <a:rPr lang="en-US" sz="2800"/>
              <a:t> function in the example below.</a:t>
            </a:r>
            <a:endParaRPr sz="2800"/>
          </a:p>
        </p:txBody>
      </p:sp>
      <p:pic>
        <p:nvPicPr>
          <p:cNvPr id="355" name="Google Shape;355;gd52222b8ff_0_132"/>
          <p:cNvPicPr preferRelativeResize="0"/>
          <p:nvPr/>
        </p:nvPicPr>
        <p:blipFill rotWithShape="1">
          <a:blip r:embed="rId3">
            <a:alphaModFix/>
          </a:blip>
          <a:srcRect l="16191" t="13294" r="16761" b="18738"/>
          <a:stretch/>
        </p:blipFill>
        <p:spPr>
          <a:xfrm>
            <a:off x="6062551" y="4010924"/>
            <a:ext cx="18321451" cy="97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52222b8ff_0_138"/>
          <p:cNvSpPr txBox="1">
            <a:spLocks noGrp="1"/>
          </p:cNvSpPr>
          <p:nvPr>
            <p:ph type="title"/>
          </p:nvPr>
        </p:nvSpPr>
        <p:spPr>
          <a:xfrm>
            <a:off x="536577" y="6074227"/>
            <a:ext cx="85746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"/>
              <a:buNone/>
            </a:pPr>
            <a:r>
              <a:rPr lang="en-US" sz="5400"/>
              <a:t>PUZZLEBLOCKGRID </a:t>
            </a:r>
            <a:br>
              <a:rPr lang="en-US" sz="5400"/>
            </a:br>
            <a:r>
              <a:rPr lang="en-US" sz="5400"/>
              <a:t>BLOCKSELECTED (POPPING-OUT ANIMATION)</a:t>
            </a:r>
            <a:endParaRPr sz="5400"/>
          </a:p>
        </p:txBody>
      </p:sp>
      <p:sp>
        <p:nvSpPr>
          <p:cNvPr id="361" name="Google Shape;361;gd52222b8ff_0_138"/>
          <p:cNvSpPr txBox="1">
            <a:spLocks noGrp="1"/>
          </p:cNvSpPr>
          <p:nvPr>
            <p:ph type="body" idx="2"/>
          </p:nvPr>
        </p:nvSpPr>
        <p:spPr>
          <a:xfrm>
            <a:off x="12375338" y="403363"/>
            <a:ext cx="11284800" cy="2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1 second animation which affects the global scale of the newly added blocks.</a:t>
            </a: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362" name="Google Shape;362;gd52222b8ff_0_138"/>
          <p:cNvPicPr preferRelativeResize="0"/>
          <p:nvPr/>
        </p:nvPicPr>
        <p:blipFill rotWithShape="1">
          <a:blip r:embed="rId3">
            <a:alphaModFix/>
          </a:blip>
          <a:srcRect l="15204" r="12115" b="44763"/>
          <a:stretch/>
        </p:blipFill>
        <p:spPr>
          <a:xfrm>
            <a:off x="8009134" y="6923327"/>
            <a:ext cx="16374864" cy="679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52222b8ff_0_144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</a:t>
            </a:r>
            <a:endParaRPr/>
          </a:p>
        </p:txBody>
      </p:sp>
      <p:sp>
        <p:nvSpPr>
          <p:cNvPr id="368" name="Google Shape;368;gd52222b8ff_0_144"/>
          <p:cNvSpPr txBox="1">
            <a:spLocks noGrp="1"/>
          </p:cNvSpPr>
          <p:nvPr>
            <p:ph type="body" idx="2"/>
          </p:nvPr>
        </p:nvSpPr>
        <p:spPr>
          <a:xfrm>
            <a:off x="12375338" y="403363"/>
            <a:ext cx="11284800" cy="2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Change the OnClicked event of the block as follows: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This change will make the grid look for a solution whenever a block was activated.</a:t>
            </a: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369" name="Google Shape;369;gd52222b8ff_0_144"/>
          <p:cNvPicPr preferRelativeResize="0"/>
          <p:nvPr/>
        </p:nvPicPr>
        <p:blipFill rotWithShape="1">
          <a:blip r:embed="rId3">
            <a:alphaModFix/>
          </a:blip>
          <a:srcRect l="21455" t="10252" r="31222" b="24319"/>
          <a:stretch/>
        </p:blipFill>
        <p:spPr>
          <a:xfrm>
            <a:off x="10725699" y="3407846"/>
            <a:ext cx="13658299" cy="1030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52222b8ff_0_11"/>
          <p:cNvSpPr txBox="1">
            <a:spLocks noGrp="1"/>
          </p:cNvSpPr>
          <p:nvPr>
            <p:ph type="body" idx="1"/>
          </p:nvPr>
        </p:nvSpPr>
        <p:spPr>
          <a:xfrm>
            <a:off x="2003755" y="4183930"/>
            <a:ext cx="6558000" cy="9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/>
              <a:t>GAME MECHANICS</a:t>
            </a:r>
            <a:endParaRPr/>
          </a:p>
        </p:txBody>
      </p:sp>
      <p:sp>
        <p:nvSpPr>
          <p:cNvPr id="214" name="Google Shape;214;gd52222b8ff_0_11"/>
          <p:cNvSpPr txBox="1"/>
          <p:nvPr/>
        </p:nvSpPr>
        <p:spPr>
          <a:xfrm>
            <a:off x="9779095" y="4183930"/>
            <a:ext cx="143088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 can click on the puzzle blocks and highlight them.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block has a different material representation: Gold, Copper and Nickel.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Highlighting 3 of the same type vertically or horizontally will destroy the selected blocks.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 can highlight up to 3 blocks. If there is no match then selection is reset.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time blocks are destroyed, new random ones are spawned.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2 seconds the whole blocks will randomly change materials.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breaking animations randomly changing will pause and restart after the animation ends.</a:t>
            </a:r>
            <a:endParaRPr/>
          </a:p>
          <a:p>
            <a:pPr marL="457200" marR="0" lvl="0" indent="-279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52222b8ff_0_16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CREATING THE PROJECT</a:t>
            </a:r>
            <a:endParaRPr/>
          </a:p>
        </p:txBody>
      </p:sp>
      <p:sp>
        <p:nvSpPr>
          <p:cNvPr id="220" name="Google Shape;220;gd52222b8ff_0_16"/>
          <p:cNvSpPr txBox="1">
            <a:spLocks noGrp="1"/>
          </p:cNvSpPr>
          <p:nvPr>
            <p:ph type="body" idx="2"/>
          </p:nvPr>
        </p:nvSpPr>
        <p:spPr>
          <a:xfrm>
            <a:off x="1680124" y="5943600"/>
            <a:ext cx="90456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Create a new project using the </a:t>
            </a:r>
            <a:r>
              <a:rPr lang="en-US" sz="2800" b="1"/>
              <a:t>Puzzle </a:t>
            </a:r>
            <a:r>
              <a:rPr lang="en-US" sz="2800"/>
              <a:t>template</a:t>
            </a:r>
            <a:r>
              <a:rPr lang="en-US" sz="2800" b="1"/>
              <a:t> </a:t>
            </a:r>
            <a:r>
              <a:rPr lang="en-US" sz="2800"/>
              <a:t>with </a:t>
            </a:r>
            <a:r>
              <a:rPr lang="en-US" sz="2800" b="1"/>
              <a:t>starter content</a:t>
            </a:r>
            <a:r>
              <a:rPr lang="en-US" sz="28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the </a:t>
            </a:r>
            <a:r>
              <a:rPr lang="en-US" sz="2800" b="1"/>
              <a:t>Content Browser</a:t>
            </a:r>
            <a:r>
              <a:rPr lang="en-US" sz="2800"/>
              <a:t>, browse to </a:t>
            </a:r>
            <a:r>
              <a:rPr lang="en-US" sz="2800" b="1"/>
              <a:t>PuzzleBP/Blueprints</a:t>
            </a:r>
            <a:r>
              <a:rPr lang="en-US" sz="2800"/>
              <a:t> folder. </a:t>
            </a:r>
            <a:endParaRPr sz="2800"/>
          </a:p>
        </p:txBody>
      </p:sp>
      <p:pic>
        <p:nvPicPr>
          <p:cNvPr id="221" name="Google Shape;221;gd52222b8ff_0_16"/>
          <p:cNvPicPr preferRelativeResize="0"/>
          <p:nvPr/>
        </p:nvPicPr>
        <p:blipFill rotWithShape="1">
          <a:blip r:embed="rId3">
            <a:alphaModFix/>
          </a:blip>
          <a:srcRect r="50256" b="39224"/>
          <a:stretch/>
        </p:blipFill>
        <p:spPr>
          <a:xfrm>
            <a:off x="12569766" y="1943099"/>
            <a:ext cx="11231493" cy="956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52222b8ff_0_22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sz="4400"/>
              <a:t>PUZZLEPLAYERCONTROLLER</a:t>
            </a:r>
            <a:endParaRPr sz="4400"/>
          </a:p>
        </p:txBody>
      </p:sp>
      <p:sp>
        <p:nvSpPr>
          <p:cNvPr id="227" name="Google Shape;227;gd52222b8ff_0_22"/>
          <p:cNvSpPr txBox="1">
            <a:spLocks noGrp="1"/>
          </p:cNvSpPr>
          <p:nvPr>
            <p:ph type="body" idx="2"/>
          </p:nvPr>
        </p:nvSpPr>
        <p:spPr>
          <a:xfrm>
            <a:off x="1680124" y="6053049"/>
            <a:ext cx="92928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Notice and make sure that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Show Mouse Cursor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Enable Click Events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Enable Mouse Over Events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are all checked.</a:t>
            </a:r>
            <a:endParaRPr sz="2800"/>
          </a:p>
        </p:txBody>
      </p:sp>
      <p:pic>
        <p:nvPicPr>
          <p:cNvPr id="228" name="Google Shape;228;gd52222b8ff_0_22"/>
          <p:cNvPicPr preferRelativeResize="0"/>
          <p:nvPr/>
        </p:nvPicPr>
        <p:blipFill rotWithShape="1">
          <a:blip r:embed="rId3">
            <a:alphaModFix/>
          </a:blip>
          <a:srcRect l="75922" t="45256" b="28898"/>
          <a:stretch/>
        </p:blipFill>
        <p:spPr>
          <a:xfrm>
            <a:off x="12311742" y="2199088"/>
            <a:ext cx="11908968" cy="697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52222b8ff_0_28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</a:t>
            </a:r>
            <a:endParaRPr/>
          </a:p>
        </p:txBody>
      </p:sp>
      <p:sp>
        <p:nvSpPr>
          <p:cNvPr id="234" name="Google Shape;234;gd52222b8ff_0_28"/>
          <p:cNvSpPr txBox="1">
            <a:spLocks noGrp="1"/>
          </p:cNvSpPr>
          <p:nvPr>
            <p:ph type="body" idx="2"/>
          </p:nvPr>
        </p:nvSpPr>
        <p:spPr>
          <a:xfrm>
            <a:off x="1680124" y="6053049"/>
            <a:ext cx="90456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SetSelected</a:t>
            </a:r>
            <a:r>
              <a:rPr lang="en-US" sz="2800"/>
              <a:t> function.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BlockType </a:t>
            </a:r>
            <a:r>
              <a:rPr lang="en-US" sz="2800"/>
              <a:t>Integer variable.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Go to viewport and add 2 components under </a:t>
            </a:r>
            <a:r>
              <a:rPr lang="en-US" sz="2800" b="1"/>
              <a:t>DummyRoot</a:t>
            </a:r>
            <a:r>
              <a:rPr lang="en-US" sz="2800"/>
              <a:t>:</a:t>
            </a:r>
            <a:endParaRPr/>
          </a:p>
          <a:p>
            <a:pPr marL="1203325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Icon (StaticMesh)</a:t>
            </a:r>
            <a:endParaRPr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StaticMesh =&gt; Shape_Plane</a:t>
            </a:r>
            <a:endParaRPr sz="2200"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Location =&gt; 0,0,60</a:t>
            </a:r>
            <a:endParaRPr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Scale =&gt; 1.5,1.5,1.5</a:t>
            </a:r>
            <a:endParaRPr/>
          </a:p>
          <a:p>
            <a:pPr marL="1203325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Text (TextRender)</a:t>
            </a:r>
            <a:endParaRPr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Location=&gt;-20,0,80</a:t>
            </a:r>
            <a:endParaRPr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Rotation=&gt; -180,90,0</a:t>
            </a:r>
            <a:endParaRPr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Horizontal Alignment =&gt; Center</a:t>
            </a:r>
            <a:endParaRPr/>
          </a:p>
          <a:p>
            <a:pPr marL="1600200" lvl="2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Collision Presets =&gt; No Collision</a:t>
            </a:r>
            <a:endParaRPr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235" name="Google Shape;235;gd52222b8ff_0_28"/>
          <p:cNvPicPr preferRelativeResize="0"/>
          <p:nvPr/>
        </p:nvPicPr>
        <p:blipFill rotWithShape="1">
          <a:blip r:embed="rId3">
            <a:alphaModFix/>
          </a:blip>
          <a:srcRect t="4361" r="32111"/>
          <a:stretch/>
        </p:blipFill>
        <p:spPr>
          <a:xfrm>
            <a:off x="12148460" y="6188529"/>
            <a:ext cx="12415157" cy="954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d52222b8ff_0_28"/>
          <p:cNvPicPr preferRelativeResize="0"/>
          <p:nvPr/>
        </p:nvPicPr>
        <p:blipFill rotWithShape="1">
          <a:blip r:embed="rId4">
            <a:alphaModFix/>
          </a:blip>
          <a:srcRect l="16460" t="28960" r="18452" b="30002"/>
          <a:stretch/>
        </p:blipFill>
        <p:spPr>
          <a:xfrm>
            <a:off x="8704026" y="0"/>
            <a:ext cx="15679973" cy="53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52222b8ff_0_35"/>
          <p:cNvSpPr txBox="1">
            <a:spLocks noGrp="1"/>
          </p:cNvSpPr>
          <p:nvPr>
            <p:ph type="title"/>
          </p:nvPr>
        </p:nvSpPr>
        <p:spPr>
          <a:xfrm>
            <a:off x="1483633" y="-244930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</a:t>
            </a:r>
            <a:endParaRPr/>
          </a:p>
        </p:txBody>
      </p:sp>
      <p:sp>
        <p:nvSpPr>
          <p:cNvPr id="242" name="Google Shape;242;gd52222b8ff_0_35"/>
          <p:cNvSpPr txBox="1">
            <a:spLocks noGrp="1"/>
          </p:cNvSpPr>
          <p:nvPr>
            <p:ph type="body" idx="2"/>
          </p:nvPr>
        </p:nvSpPr>
        <p:spPr>
          <a:xfrm>
            <a:off x="12538624" y="1628006"/>
            <a:ext cx="90456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AssignBlockType</a:t>
            </a:r>
            <a:r>
              <a:rPr lang="en-US" sz="2800"/>
              <a:t> function.</a:t>
            </a:r>
            <a:endParaRPr sz="2800"/>
          </a:p>
        </p:txBody>
      </p:sp>
      <p:pic>
        <p:nvPicPr>
          <p:cNvPr id="243" name="Google Shape;243;gd52222b8ff_0_35"/>
          <p:cNvPicPr preferRelativeResize="0"/>
          <p:nvPr/>
        </p:nvPicPr>
        <p:blipFill rotWithShape="1">
          <a:blip r:embed="rId3">
            <a:alphaModFix/>
          </a:blip>
          <a:srcRect l="16722" t="13849" r="1584" b="18755"/>
          <a:stretch/>
        </p:blipFill>
        <p:spPr>
          <a:xfrm>
            <a:off x="674912" y="4120593"/>
            <a:ext cx="22265909" cy="1002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52222b8ff_0_41"/>
          <p:cNvSpPr txBox="1">
            <a:spLocks noGrp="1"/>
          </p:cNvSpPr>
          <p:nvPr>
            <p:ph type="title"/>
          </p:nvPr>
        </p:nvSpPr>
        <p:spPr>
          <a:xfrm>
            <a:off x="1483633" y="-244930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</a:t>
            </a:r>
            <a:endParaRPr/>
          </a:p>
        </p:txBody>
      </p:sp>
      <p:sp>
        <p:nvSpPr>
          <p:cNvPr id="249" name="Google Shape;249;gd52222b8ff_0_41"/>
          <p:cNvSpPr txBox="1">
            <a:spLocks noGrp="1"/>
          </p:cNvSpPr>
          <p:nvPr>
            <p:ph type="body" idx="2"/>
          </p:nvPr>
        </p:nvSpPr>
        <p:spPr>
          <a:xfrm>
            <a:off x="12538624" y="1628006"/>
            <a:ext cx="90456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Implement the construction script.</a:t>
            </a:r>
            <a:endParaRPr sz="2800"/>
          </a:p>
        </p:txBody>
      </p:sp>
      <p:pic>
        <p:nvPicPr>
          <p:cNvPr id="250" name="Google Shape;250;gd52222b8ff_0_41"/>
          <p:cNvPicPr preferRelativeResize="0"/>
          <p:nvPr/>
        </p:nvPicPr>
        <p:blipFill rotWithShape="1">
          <a:blip r:embed="rId3">
            <a:alphaModFix/>
          </a:blip>
          <a:srcRect l="15563" t="9920" r="25328" b="20065"/>
          <a:stretch/>
        </p:blipFill>
        <p:spPr>
          <a:xfrm>
            <a:off x="9912385" y="4359729"/>
            <a:ext cx="14471616" cy="935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222b8ff_0_47"/>
          <p:cNvSpPr txBox="1">
            <a:spLocks noGrp="1"/>
          </p:cNvSpPr>
          <p:nvPr>
            <p:ph type="title"/>
          </p:nvPr>
        </p:nvSpPr>
        <p:spPr>
          <a:xfrm>
            <a:off x="1679576" y="914399"/>
            <a:ext cx="9046200" cy="4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/>
              <a:t>PUZZLEBLOCKGRID</a:t>
            </a:r>
            <a:endParaRPr/>
          </a:p>
        </p:txBody>
      </p:sp>
      <p:sp>
        <p:nvSpPr>
          <p:cNvPr id="256" name="Google Shape;256;gd52222b8ff_0_47"/>
          <p:cNvSpPr txBox="1">
            <a:spLocks noGrp="1"/>
          </p:cNvSpPr>
          <p:nvPr>
            <p:ph type="body" idx="2"/>
          </p:nvPr>
        </p:nvSpPr>
        <p:spPr>
          <a:xfrm>
            <a:off x="1680124" y="6053049"/>
            <a:ext cx="6582000" cy="7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Blocks </a:t>
            </a:r>
            <a:r>
              <a:rPr lang="en-US" sz="2800"/>
              <a:t>Array variable of type </a:t>
            </a:r>
            <a:r>
              <a:rPr lang="en-US" sz="2800" b="1"/>
              <a:t>PuzzleBlock</a:t>
            </a:r>
            <a:r>
              <a:rPr lang="en-US" sz="2800"/>
              <a:t>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Add </a:t>
            </a:r>
            <a:r>
              <a:rPr lang="en-US" sz="2800" b="1"/>
              <a:t>CreateBlock </a:t>
            </a:r>
            <a:r>
              <a:rPr lang="en-US" sz="2800"/>
              <a:t>function</a:t>
            </a:r>
            <a:r>
              <a:rPr lang="en-US" sz="2800" b="1"/>
              <a:t>.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Change </a:t>
            </a:r>
            <a:r>
              <a:rPr lang="en-US" sz="2800" b="1"/>
              <a:t>BeginPlay</a:t>
            </a:r>
            <a:r>
              <a:rPr lang="en-US" sz="2800"/>
              <a:t> as shown.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Set the default value for the </a:t>
            </a:r>
            <a:r>
              <a:rPr lang="en-US" sz="2800" b="1"/>
              <a:t>Size	 </a:t>
            </a:r>
            <a:r>
              <a:rPr lang="en-US" sz="2800"/>
              <a:t>integer variable to 4. This will make our game	to be played on a 4x4 grid.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New Node: </a:t>
            </a:r>
            <a:r>
              <a:rPr lang="en-US" sz="2800" b="1"/>
              <a:t>Set Array Elem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Set the location of the </a:t>
            </a:r>
            <a:r>
              <a:rPr lang="en-US" sz="2800" b="1"/>
              <a:t>CameraActor</a:t>
            </a:r>
            <a:r>
              <a:rPr lang="en-US" sz="2800"/>
              <a:t> in the scene so that the camera will center on the grid area.</a:t>
            </a:r>
            <a:endParaRPr/>
          </a:p>
          <a:p>
            <a:pPr marL="1203325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Location =&gt; (X=300,Y=130,Z=1200)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457200" lvl="0" indent="-279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257" name="Google Shape;257;gd52222b8ff_0_47"/>
          <p:cNvPicPr preferRelativeResize="0"/>
          <p:nvPr/>
        </p:nvPicPr>
        <p:blipFill rotWithShape="1">
          <a:blip r:embed="rId3">
            <a:alphaModFix/>
          </a:blip>
          <a:srcRect l="15566" t="11067" r="16843" b="19410"/>
          <a:stretch/>
        </p:blipFill>
        <p:spPr>
          <a:xfrm>
            <a:off x="12202888" y="0"/>
            <a:ext cx="12360730" cy="693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d52222b8ff_0_47"/>
          <p:cNvPicPr preferRelativeResize="0"/>
          <p:nvPr/>
        </p:nvPicPr>
        <p:blipFill rotWithShape="1">
          <a:blip r:embed="rId4">
            <a:alphaModFix/>
          </a:blip>
          <a:srcRect l="13865" t="9926" r="1845" b="18914"/>
          <a:stretch/>
        </p:blipFill>
        <p:spPr>
          <a:xfrm>
            <a:off x="8369877" y="6253844"/>
            <a:ext cx="16193741" cy="746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FA27738593149980C7FEC53E75F35" ma:contentTypeVersion="2" ma:contentTypeDescription="Create a new document." ma:contentTypeScope="" ma:versionID="704ad1805291d62102c5f4021a562cd5">
  <xsd:schema xmlns:xsd="http://www.w3.org/2001/XMLSchema" xmlns:xs="http://www.w3.org/2001/XMLSchema" xmlns:p="http://schemas.microsoft.com/office/2006/metadata/properties" xmlns:ns2="4d899eff-2407-42f1-91a7-c0f888984327" targetNamespace="http://schemas.microsoft.com/office/2006/metadata/properties" ma:root="true" ma:fieldsID="0a00eae015eff5ba9ecc3f5552f98d07" ns2:_="">
    <xsd:import namespace="4d899eff-2407-42f1-91a7-c0f8889843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99eff-2407-42f1-91a7-c0f8889843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CDB285-7BAC-453E-AFF0-16B4D3537173}"/>
</file>

<file path=customXml/itemProps2.xml><?xml version="1.0" encoding="utf-8"?>
<ds:datastoreItem xmlns:ds="http://schemas.openxmlformats.org/officeDocument/2006/customXml" ds:itemID="{131594E1-6F76-4CFB-84A8-1370FBA816CF}"/>
</file>

<file path=customXml/itemProps3.xml><?xml version="1.0" encoding="utf-8"?>
<ds:datastoreItem xmlns:ds="http://schemas.openxmlformats.org/officeDocument/2006/customXml" ds:itemID="{0A5C11C9-1ACA-427D-9459-EC9A7F1EFF1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Özel</PresentationFormat>
  <Paragraphs>172</Paragraphs>
  <Slides>24</Slides>
  <Notes>24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Helvetica</vt:lpstr>
      <vt:lpstr>Calibri</vt:lpstr>
      <vt:lpstr>Helvetica Neue</vt:lpstr>
      <vt:lpstr>EpicTheme</vt:lpstr>
      <vt:lpstr>PowerPoint Sunusu</vt:lpstr>
      <vt:lpstr>GAME CLASSES</vt:lpstr>
      <vt:lpstr>PowerPoint Sunusu</vt:lpstr>
      <vt:lpstr>CREATING THE PROJECT</vt:lpstr>
      <vt:lpstr>PUZZLEPLAYERCONTROLLER</vt:lpstr>
      <vt:lpstr>PUZZLEBLOCK</vt:lpstr>
      <vt:lpstr>PUZZLEBLOCK</vt:lpstr>
      <vt:lpstr>PUZZLEBLOCK</vt:lpstr>
      <vt:lpstr>PUZZLEBLOCKGRID</vt:lpstr>
      <vt:lpstr>PUZZLEBLOCKGRID</vt:lpstr>
      <vt:lpstr>PUZZLEBLOCKGRID</vt:lpstr>
      <vt:lpstr>PUZZLEBLOCKGRID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PUZZLEBLOCKGRID  BLOCKSELECTED (1/3)</vt:lpstr>
      <vt:lpstr>PUZZLEBLOCKGRID  BLOCKSELECTED (2/3)</vt:lpstr>
      <vt:lpstr>PUZZLEBLOCKGRID  BLOCKSELECTED (3/3)</vt:lpstr>
      <vt:lpstr>PUZZLEBLOCKGRID  BLOCKSELECTED (POPPING-OUT ANIMATION)</vt:lpstr>
      <vt:lpstr>PUZZLEBLOCK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Marcos Romero</dc:creator>
  <cp:lastModifiedBy>Galip KARTOGLU</cp:lastModifiedBy>
  <cp:revision>1</cp:revision>
  <dcterms:modified xsi:type="dcterms:W3CDTF">2022-04-19T06:42:12Z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0x010100CFBFA27738593149980C7FEC53E75F35</vt:lpwstr>
  </property>
</Properties>
</file>